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1187" r:id="rId3"/>
    <p:sldId id="1985" r:id="rId4"/>
    <p:sldId id="1945" r:id="rId5"/>
    <p:sldId id="1916" r:id="rId6"/>
    <p:sldId id="1965" r:id="rId7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F12EF-9F3B-4C94-9326-13E76FCFF41A}">
          <p14:sldIdLst>
            <p14:sldId id="1187"/>
            <p14:sldId id="1985"/>
            <p14:sldId id="1945"/>
            <p14:sldId id="1916"/>
            <p14:sldId id="19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4247">
          <p15:clr>
            <a:srgbClr val="A4A3A4"/>
          </p15:clr>
        </p15:guide>
        <p15:guide id="7" orient="horz" pos="3748">
          <p15:clr>
            <a:srgbClr val="A4A3A4"/>
          </p15:clr>
        </p15:guide>
        <p15:guide id="8" pos="5511">
          <p15:clr>
            <a:srgbClr val="A4A3A4"/>
          </p15:clr>
        </p15:guide>
        <p15:guide id="9" pos="249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orient="horz" pos="533">
          <p15:clr>
            <a:srgbClr val="A4A3A4"/>
          </p15:clr>
        </p15:guide>
        <p15:guide id="3" orient="horz" pos="6116">
          <p15:clr>
            <a:srgbClr val="A4A3A4"/>
          </p15:clr>
        </p15:guide>
        <p15:guide id="4" orient="horz" pos="6445">
          <p15:clr>
            <a:srgbClr val="A4A3A4"/>
          </p15:clr>
        </p15:guide>
        <p15:guide id="5" orient="horz" pos="6167">
          <p15:clr>
            <a:srgbClr val="A4A3A4"/>
          </p15:clr>
        </p15:guide>
        <p15:guide id="6" orient="horz" pos="6370">
          <p15:clr>
            <a:srgbClr val="A4A3A4"/>
          </p15:clr>
        </p15:guide>
        <p15:guide id="7" pos="4116">
          <p15:clr>
            <a:srgbClr val="A4A3A4"/>
          </p15:clr>
        </p15:guide>
        <p15:guide id="8" pos="35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" initials="xlliu" lastIdx="1" clrIdx="0"/>
  <p:cmAuthor id="2" name="Jie Luo" initials="JL" lastIdx="2" clrIdx="1"/>
  <p:cmAuthor id="3" name="J" initials="J" lastIdx="67" clrIdx="2"/>
  <p:cmAuthor id="4" name="Vicky Fox" initials="VF" lastIdx="1" clrIdx="3">
    <p:extLst>
      <p:ext uri="{19B8F6BF-5375-455C-9EA6-DF929625EA0E}">
        <p15:presenceInfo xmlns:p15="http://schemas.microsoft.com/office/powerpoint/2012/main" userId="8ca38653f7539251" providerId="Windows Live"/>
      </p:ext>
    </p:extLst>
  </p:cmAuthor>
  <p:cmAuthor id="5" name="DELL" initials="D" lastIdx="1" clrIdx="4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5050"/>
    <a:srgbClr val="0043C8"/>
    <a:srgbClr val="0058B2"/>
    <a:srgbClr val="3399FF"/>
    <a:srgbClr val="00CC99"/>
    <a:srgbClr val="C6DCF0"/>
    <a:srgbClr val="00D0B7"/>
    <a:srgbClr val="66FFC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82416" autoAdjust="0"/>
  </p:normalViewPr>
  <p:slideViewPr>
    <p:cSldViewPr showGuides="1">
      <p:cViewPr varScale="1">
        <p:scale>
          <a:sx n="94" d="100"/>
          <a:sy n="94" d="100"/>
        </p:scale>
        <p:origin x="1878" y="66"/>
      </p:cViewPr>
      <p:guideLst>
        <p:guide orient="horz" pos="164"/>
        <p:guide orient="horz" pos="618"/>
        <p:guide orient="horz" pos="709"/>
        <p:guide orient="horz" pos="3974"/>
        <p:guide orient="horz" pos="4065"/>
        <p:guide orient="horz" pos="4247"/>
        <p:guide orient="horz" pos="3748"/>
        <p:guide pos="5511"/>
        <p:guide pos="249"/>
        <p:guide pos="2880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4134"/>
    </p:cViewPr>
  </p:sorterViewPr>
  <p:notesViewPr>
    <p:cSldViewPr>
      <p:cViewPr varScale="1">
        <p:scale>
          <a:sx n="89" d="100"/>
          <a:sy n="89" d="100"/>
        </p:scale>
        <p:origin x="1284" y="90"/>
      </p:cViewPr>
      <p:guideLst>
        <p:guide orient="horz" pos="3223"/>
        <p:guide orient="horz" pos="533"/>
        <p:guide orient="horz" pos="6116"/>
        <p:guide orient="horz" pos="6445"/>
        <p:guide orient="horz" pos="6167"/>
        <p:guide orient="horz" pos="6370"/>
        <p:guide pos="4116"/>
        <p:guide pos="3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106" y="120307"/>
            <a:ext cx="4474514" cy="26843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060047" y="393745"/>
            <a:ext cx="4473572" cy="255826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 algn="l"/>
            <a:fld id="{CB446F43-867F-4F64-92FD-6C8496B9358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36582" y="9790382"/>
            <a:ext cx="3077739" cy="36028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6461" y="9790383"/>
            <a:ext cx="1267158" cy="362060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551238" y="1468474"/>
            <a:ext cx="2982382" cy="1794608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551238" y="4454415"/>
            <a:ext cx="2982382" cy="1794608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551238" y="7418596"/>
            <a:ext cx="2982382" cy="1794608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47182" y="1107800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447182" y="410998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447182" y="707416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3278269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6246608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9213204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6" y="5922352"/>
            <a:ext cx="5964764" cy="4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738" y="127912"/>
            <a:ext cx="4473880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059739" y="388741"/>
            <a:ext cx="4473881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fld id="{D51D64F8-606E-4201-A2DE-1AF0754CE781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087438"/>
            <a:ext cx="6440488" cy="4830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68856" y="6164104"/>
            <a:ext cx="5964764" cy="3220860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69113" y="9790383"/>
            <a:ext cx="3077739" cy="32183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90661"/>
            <a:ext cx="2510527" cy="321558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E818F-069B-4E53-9BED-04BB3DDE6D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3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0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4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09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EB2F-2E99-496E-9161-18C1518904B0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86-AC13-42BF-B168-DCB24DC55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28"/>
            <a:ext cx="61891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753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6" y="2618593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9" y="2226729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03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6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5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9141" indent="-276225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028700" indent="-145256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5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1170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47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30"/>
            <a:ext cx="618913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2046016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8EFE9F76-9490-4626-8FAF-D83CAE3BD8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52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9" b="30030"/>
          <a:stretch>
            <a:fillRect/>
          </a:stretch>
        </p:blipFill>
        <p:spPr>
          <a:xfrm flipH="1">
            <a:off x="2065222" y="2440019"/>
            <a:ext cx="7078778" cy="203552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13527" y="2442782"/>
            <a:ext cx="650367" cy="560661"/>
            <a:chOff x="5796137" y="12758"/>
            <a:chExt cx="1039316" cy="895962"/>
          </a:xfrm>
        </p:grpSpPr>
        <p:sp>
          <p:nvSpPr>
            <p:cNvPr id="10" name="六边形 9"/>
            <p:cNvSpPr/>
            <p:nvPr/>
          </p:nvSpPr>
          <p:spPr>
            <a:xfrm>
              <a:off x="5796137" y="12758"/>
              <a:ext cx="1039316" cy="89596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30327" r="73873" b="51701"/>
            <a:stretch>
              <a:fillRect/>
            </a:stretch>
          </p:blipFill>
          <p:spPr>
            <a:xfrm flipH="1">
              <a:off x="5810356" y="62105"/>
              <a:ext cx="926159" cy="79726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7784357" y="2627831"/>
            <a:ext cx="674503" cy="482971"/>
            <a:chOff x="7129119" y="522815"/>
            <a:chExt cx="1077887" cy="771810"/>
          </a:xfrm>
        </p:grpSpPr>
        <p:sp>
          <p:nvSpPr>
            <p:cNvPr id="13" name="六边形 12"/>
            <p:cNvSpPr/>
            <p:nvPr/>
          </p:nvSpPr>
          <p:spPr>
            <a:xfrm>
              <a:off x="7220413" y="522815"/>
              <a:ext cx="895300" cy="771810"/>
            </a:xfrm>
            <a:prstGeom prst="hexagon">
              <a:avLst/>
            </a:prstGeom>
            <a:solidFill>
              <a:srgbClr val="0686F3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7" t="35577" r="20601" b="51701"/>
            <a:stretch>
              <a:fillRect/>
            </a:stretch>
          </p:blipFill>
          <p:spPr>
            <a:xfrm flipH="1">
              <a:off x="7129119" y="593808"/>
              <a:ext cx="1077887" cy="62982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7500153" y="3051935"/>
            <a:ext cx="422686" cy="367485"/>
            <a:chOff x="7791677" y="2132856"/>
            <a:chExt cx="675472" cy="587258"/>
          </a:xfrm>
        </p:grpSpPr>
        <p:sp>
          <p:nvSpPr>
            <p:cNvPr id="16" name="六边形 15"/>
            <p:cNvSpPr/>
            <p:nvPr/>
          </p:nvSpPr>
          <p:spPr>
            <a:xfrm>
              <a:off x="7791677" y="2132856"/>
              <a:ext cx="648072" cy="558683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7" t="34527" r="46573" b="51701"/>
            <a:stretch>
              <a:fillRect/>
            </a:stretch>
          </p:blipFill>
          <p:spPr>
            <a:xfrm rot="20626054">
              <a:off x="7807241" y="2179137"/>
              <a:ext cx="659908" cy="54097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7905692" y="3670630"/>
            <a:ext cx="457068" cy="394024"/>
            <a:chOff x="7476591" y="5207462"/>
            <a:chExt cx="730415" cy="629668"/>
          </a:xfrm>
        </p:grpSpPr>
        <p:sp>
          <p:nvSpPr>
            <p:cNvPr id="19" name="六边形 18"/>
            <p:cNvSpPr/>
            <p:nvPr/>
          </p:nvSpPr>
          <p:spPr>
            <a:xfrm>
              <a:off x="7476591" y="5207462"/>
              <a:ext cx="730415" cy="629668"/>
            </a:xfrm>
            <a:prstGeom prst="hexagon">
              <a:avLst/>
            </a:prstGeom>
            <a:solidFill>
              <a:srgbClr val="057AEE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7227" r="74923" b="79123"/>
            <a:stretch>
              <a:fillRect/>
            </a:stretch>
          </p:blipFill>
          <p:spPr>
            <a:xfrm>
              <a:off x="7585409" y="5314424"/>
              <a:ext cx="543663" cy="4157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7387270" y="3940749"/>
            <a:ext cx="573014" cy="493977"/>
            <a:chOff x="1259632" y="1586533"/>
            <a:chExt cx="915702" cy="789398"/>
          </a:xfrm>
        </p:grpSpPr>
        <p:sp>
          <p:nvSpPr>
            <p:cNvPr id="22" name="六边形 21"/>
            <p:cNvSpPr/>
            <p:nvPr/>
          </p:nvSpPr>
          <p:spPr>
            <a:xfrm>
              <a:off x="1259632" y="1586533"/>
              <a:ext cx="915702" cy="789398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6300" r="50683" b="79000"/>
            <a:stretch>
              <a:fillRect/>
            </a:stretch>
          </p:blipFill>
          <p:spPr>
            <a:xfrm>
              <a:off x="1289974" y="1688949"/>
              <a:ext cx="792088" cy="58456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>
            <a:off x="8036260" y="4099736"/>
            <a:ext cx="411855" cy="363414"/>
            <a:chOff x="3489722" y="2102874"/>
            <a:chExt cx="774732" cy="683610"/>
          </a:xfrm>
        </p:grpSpPr>
        <p:sp>
          <p:nvSpPr>
            <p:cNvPr id="25" name="六边形 24"/>
            <p:cNvSpPr/>
            <p:nvPr/>
          </p:nvSpPr>
          <p:spPr>
            <a:xfrm>
              <a:off x="3489722" y="2118612"/>
              <a:ext cx="774732" cy="66787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7" t="5127" r="28723" b="77023"/>
            <a:stretch>
              <a:fillRect/>
            </a:stretch>
          </p:blipFill>
          <p:spPr>
            <a:xfrm>
              <a:off x="3555852" y="2102874"/>
              <a:ext cx="619026" cy="65771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2413033"/>
            <a:ext cx="9144000" cy="2096089"/>
          </a:xfrm>
          <a:prstGeom prst="rect">
            <a:avLst/>
          </a:prstGeom>
          <a:gradFill>
            <a:gsLst>
              <a:gs pos="0">
                <a:srgbClr val="002060"/>
              </a:gs>
              <a:gs pos="78000">
                <a:srgbClr val="00206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752325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 rot="10800000">
            <a:off x="1" y="1"/>
            <a:ext cx="9144001" cy="858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92DDFF">
                  <a:alpha val="40000"/>
                  <a:lumMod val="10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9450" y="6442078"/>
            <a:ext cx="2057400" cy="365125"/>
          </a:xfr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6FBE82C1-38A8-4CB2-AAE6-E2B79AB05E1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" y="867569"/>
            <a:ext cx="9144572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8113" y="362267"/>
            <a:ext cx="7886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lnSpc>
                <a:spcPct val="100000"/>
              </a:lnSpc>
              <a:defRPr lang="en-US" sz="2100" b="1" dirty="0">
                <a:solidFill>
                  <a:srgbClr val="105A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342900" eaLnBrk="0" fontAlgn="base" hangingPunct="0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4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5" y="2618591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8" y="2226727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B00E-3B60-40AD-A2AA-451B930C8E7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3195-EA6D-46A1-B13C-91BADCD54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0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\\Server\e\电子四所\电子标准院基本情况介绍ppt\素材\章隔页-3.jpg章隔页-3"/>
          <p:cNvPicPr>
            <a:picLocks noChangeAspect="1"/>
          </p:cNvPicPr>
          <p:nvPr userDrawn="1"/>
        </p:nvPicPr>
        <p:blipFill>
          <a:blip r:embed="rId2" cstate="print"/>
          <a:srcRect l="41208" t="57049" b="32204"/>
          <a:stretch>
            <a:fillRect/>
          </a:stretch>
        </p:blipFill>
        <p:spPr>
          <a:xfrm>
            <a:off x="3768090" y="6229353"/>
            <a:ext cx="5375910" cy="617855"/>
          </a:xfrm>
          <a:prstGeom prst="rect">
            <a:avLst/>
          </a:prstGeom>
        </p:spPr>
      </p:pic>
      <p:pic>
        <p:nvPicPr>
          <p:cNvPr id="16" name="图片 15" descr="\\Server\e\电子四所\电子标准院基本情况介绍ppt\客户发\中英文全程组合全色.png中英文全程组合全色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6006465" y="6406518"/>
            <a:ext cx="2839720" cy="34099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964298" y="6232525"/>
            <a:ext cx="179705" cy="614680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 userDrawn="1"/>
        </p:nvSpPr>
        <p:spPr>
          <a:xfrm>
            <a:off x="-63500" y="-96520"/>
            <a:ext cx="240030" cy="1906271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31034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246133"/>
            <a:ext cx="3439800" cy="6324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4942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120" y="203541"/>
            <a:ext cx="328373" cy="4438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36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7" y="1447803"/>
            <a:ext cx="6619244" cy="3329581"/>
          </a:xfrm>
          <a:prstGeom prst="rect">
            <a:avLst/>
          </a:prstGeo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7" y="4777380"/>
            <a:ext cx="6619244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2906" y="1828801"/>
            <a:ext cx="990599" cy="228599"/>
          </a:xfrm>
          <a:prstGeom prst="rect">
            <a:avLst/>
          </a:prstGeom>
        </p:spPr>
        <p:txBody>
          <a:bodyPr/>
          <a:lstStyle/>
          <a:p>
            <a:fld id="{5885E9D3-2D88-4D38-866F-66F9E7F58DA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7" y="3263400"/>
            <a:ext cx="3859795" cy="2286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8180" y="296272"/>
            <a:ext cx="628649" cy="767687"/>
          </a:xfrm>
        </p:spPr>
        <p:txBody>
          <a:bodyPr/>
          <a:lstStyle/>
          <a:p>
            <a:fld id="{D9C8D775-F4DC-4206-9BCB-7FD370A7AF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1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5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98855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rgbClr val="1E01F1"/>
              </a:buClr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94CC03-BD6A-4D4E-A3BA-896A9D94432D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E080A-F0A6-49D9-A290-26F32E49BE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316199"/>
            <a:ext cx="7884368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99"/>
            <a:ext cx="747300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70800" y="1216799"/>
            <a:ext cx="8292188" cy="499191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defRPr sz="2800"/>
            </a:lvl1pPr>
            <a:lvl2pPr marL="1371600" indent="-457200">
              <a:spcAft>
                <a:spcPts val="1800"/>
              </a:spcAft>
              <a:defRPr sz="2000"/>
            </a:lvl2pPr>
            <a:lvl3pPr marL="1828800" indent="-452755">
              <a:spcBef>
                <a:spcPts val="600"/>
              </a:spcBef>
              <a:spcAft>
                <a:spcPts val="1800"/>
              </a:spcAft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Samp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 userDrawn="1"/>
        </p:nvSpPr>
        <p:spPr>
          <a:xfrm>
            <a:off x="0" y="316199"/>
            <a:ext cx="9144000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/>
          <p:nvPr userDrawn="1"/>
        </p:nvSpPr>
        <p:spPr>
          <a:xfrm>
            <a:off x="0" y="4267201"/>
            <a:ext cx="9144000" cy="1751462"/>
          </a:xfrm>
          <a:prstGeom prst="rect">
            <a:avLst/>
          </a:prstGeom>
          <a:gradFill>
            <a:gsLst>
              <a:gs pos="95000">
                <a:schemeClr val="tx1">
                  <a:alpha val="2000"/>
                </a:schemeClr>
              </a:gs>
              <a:gs pos="30000">
                <a:schemeClr val="tx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374400"/>
            <a:ext cx="8248389" cy="676800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800" y="4283242"/>
            <a:ext cx="8260915" cy="1971508"/>
          </a:xfrm>
          <a:prstGeom prst="rect">
            <a:avLst/>
          </a:prstGeom>
        </p:spPr>
        <p:txBody>
          <a:bodyPr anchor="t" anchorCtr="0"/>
          <a:lstStyle>
            <a:lvl1pPr marL="224155" indent="-224155" algn="l">
              <a:buFont typeface="Arial" panose="020B0604020202020204" pitchFamily="34" charset="0"/>
              <a:buChar char="•"/>
              <a:defRPr sz="2000"/>
            </a:lvl1pPr>
            <a:lvl2pPr marL="802005" indent="-263525">
              <a:buNone/>
              <a:defRPr sz="1600"/>
            </a:lvl2pPr>
            <a:lvl3pPr marL="989330" indent="-187325">
              <a:buFont typeface="Arial" panose="020B0604020202020204" pitchFamily="34" charset="0"/>
              <a:buChar char="•"/>
              <a:defRPr sz="1400"/>
            </a:lvl3pPr>
            <a:lvl4pPr marL="1339850" indent="-174625">
              <a:buFont typeface="Arial" panose="020B0604020202020204" pitchFamily="34" charset="0"/>
              <a:buChar char="•"/>
              <a:defRPr sz="1400"/>
            </a:lvl4pPr>
            <a:lvl5pPr marL="1703705" indent="-174625">
              <a:buFont typeface="Arial" panose="020B0604020202020204" pitchFamily="34" charset="0"/>
              <a:buChar char="•"/>
              <a:defRPr sz="14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microsoft.com/office/2007/relationships/hdphoto" Target="../media/hdphoto2.wdp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74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395287" y="2420888"/>
            <a:ext cx="8353425" cy="3024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400" spc="1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lnSpc>
                <a:spcPct val="125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研究讨论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陶仁帅 李海南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25000"/>
              </a:lnSpc>
              <a:defRPr/>
            </a:pPr>
            <a:r>
              <a:rPr lang="en-US" altLang="zh-CN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2021.04.21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北京航空航天大学计算机学院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软件开发环境国家重点实验室</a:t>
            </a:r>
            <a:endParaRPr kumimoji="0" lang="zh-CN" altLang="en-US" sz="2000" b="1" i="0" u="none" strike="noStrike" kern="1400" cap="none" spc="300" normalizeH="0" baseline="0" noProof="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7BB0A-2077-4D1B-881F-B0D3072E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自然场景迁移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C493C00-0631-4E50-9B70-F58ECE909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664898"/>
              </p:ext>
            </p:extLst>
          </p:nvPr>
        </p:nvGraphicFramePr>
        <p:xfrm>
          <a:off x="219746" y="1700808"/>
          <a:ext cx="8642346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391">
                  <a:extLst>
                    <a:ext uri="{9D8B030D-6E8A-4147-A177-3AD203B41FA5}">
                      <a16:colId xmlns:a16="http://schemas.microsoft.com/office/drawing/2014/main" val="3466345232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3275335046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3926745440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1072684118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140800324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1856035534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平板电脑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水杯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化妆品瓶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充电宝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打火机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1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自然光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Laptop in COCO</a:t>
                      </a:r>
                    </a:p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可能只有笔记本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 in VOC</a:t>
                      </a:r>
                    </a:p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Bottle in COCO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ImageNet</a:t>
                      </a:r>
                    </a:p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551 n03314780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化妆品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face powder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ImageNet</a:t>
                      </a:r>
                    </a:p>
                    <a:p>
                      <a:pPr algn="ctr"/>
                      <a:r>
                        <a:rPr lang="en-US" altLang="zh-CN" dirty="0"/>
                        <a:t>Charger</a:t>
                      </a:r>
                    </a:p>
                    <a:p>
                      <a:pPr algn="ctr"/>
                      <a:r>
                        <a:rPr lang="en-US" altLang="zh-CN" dirty="0"/>
                        <a:t>n02378625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ImageNet 626 n03666591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打火机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lighter, light, igniter, ignitor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9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HiXray-5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923354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CE72F-FB76-4031-9CF3-82EA94C8C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2</a:t>
            </a:fld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6BA5E78-391C-4745-B0A6-D272133419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3695445"/>
              </p:ext>
            </p:extLst>
          </p:nvPr>
        </p:nvGraphicFramePr>
        <p:xfrm>
          <a:off x="-532925" y="4084796"/>
          <a:ext cx="864234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391">
                  <a:extLst>
                    <a:ext uri="{9D8B030D-6E8A-4147-A177-3AD203B41FA5}">
                      <a16:colId xmlns:a16="http://schemas.microsoft.com/office/drawing/2014/main" val="3466345232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3275335046"/>
                    </a:ext>
                  </a:extLst>
                </a:gridCol>
                <a:gridCol w="1224367">
                  <a:extLst>
                    <a:ext uri="{9D8B030D-6E8A-4147-A177-3AD203B41FA5}">
                      <a16:colId xmlns:a16="http://schemas.microsoft.com/office/drawing/2014/main" val="3926745440"/>
                    </a:ext>
                  </a:extLst>
                </a:gridCol>
                <a:gridCol w="1656415">
                  <a:extLst>
                    <a:ext uri="{9D8B030D-6E8A-4147-A177-3AD203B41FA5}">
                      <a16:colId xmlns:a16="http://schemas.microsoft.com/office/drawing/2014/main" val="1072684118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140800324"/>
                    </a:ext>
                  </a:extLst>
                </a:gridCol>
                <a:gridCol w="1440391">
                  <a:extLst>
                    <a:ext uri="{9D8B030D-6E8A-4147-A177-3AD203B41FA5}">
                      <a16:colId xmlns:a16="http://schemas.microsoft.com/office/drawing/2014/main" val="1856035534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剪刀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多功能刀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裁纸刀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折叠刀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14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自然光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Scissors in COCO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Knife in COCO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N03658185 in 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待爬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9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OPXray</a:t>
                      </a:r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92335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AF75254-ED19-40D9-A215-2D1A7DF4A56B}"/>
              </a:ext>
            </a:extLst>
          </p:cNvPr>
          <p:cNvSpPr txBox="1"/>
          <p:nvPr/>
        </p:nvSpPr>
        <p:spPr>
          <a:xfrm>
            <a:off x="250827" y="1124744"/>
            <a:ext cx="2232941" cy="369332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400BBC-6554-4EFB-8581-A5952E5A4B0A}"/>
              </a:ext>
            </a:extLst>
          </p:cNvPr>
          <p:cNvSpPr txBox="1"/>
          <p:nvPr/>
        </p:nvSpPr>
        <p:spPr>
          <a:xfrm>
            <a:off x="250825" y="3133880"/>
            <a:ext cx="2232941" cy="369332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kumimoji="1"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35FBDA-D668-4479-A861-7EC2855A767C}"/>
              </a:ext>
            </a:extLst>
          </p:cNvPr>
          <p:cNvSpPr txBox="1"/>
          <p:nvPr/>
        </p:nvSpPr>
        <p:spPr>
          <a:xfrm>
            <a:off x="219746" y="5348468"/>
            <a:ext cx="6337399" cy="523220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</a:t>
            </a:r>
            <a:r>
              <a:rPr kumimoji="1"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完之后进行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标注！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9612ED-A913-4CBB-BC73-3E451E7D0F34}"/>
              </a:ext>
            </a:extLst>
          </p:cNvPr>
          <p:cNvSpPr txBox="1"/>
          <p:nvPr/>
        </p:nvSpPr>
        <p:spPr>
          <a:xfrm>
            <a:off x="4271145" y="4773136"/>
            <a:ext cx="4572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zh-CN" altLang="en-US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的刀具：</a:t>
            </a:r>
            <a:endParaRPr lang="en-US" altLang="zh-CN" sz="11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carving 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 knife, sheath 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cleaver, meat cleaver, chopper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letter opener, paper knife, paperknife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switchblade, switchblade knife, flick-knife, flick 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pocketknife, pocket 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case knife</a:t>
            </a:r>
            <a:br>
              <a:rPr lang="en-US" altLang="zh-CN" sz="1100" dirty="0"/>
            </a:br>
            <a:r>
              <a:rPr lang="en-US" altLang="zh-CN" sz="11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table knife</a:t>
            </a:r>
            <a:br>
              <a:rPr lang="en-US" altLang="zh-CN" sz="1100" dirty="0"/>
            </a:br>
            <a:r>
              <a:rPr lang="en-US" altLang="zh-CN" sz="11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knife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8353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E631EA-05F7-4D8D-8A18-492BEE659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813E9-E535-408F-838A-7B8168343148}" type="slidenum">
              <a:rPr lang="zh-CN" altLang="en-US">
                <a:solidFill>
                  <a:prstClr val="white"/>
                </a:solidFill>
                <a:latin typeface="微软雅黑"/>
                <a:ea typeface="微软雅黑"/>
              </a:rPr>
              <a:pPr/>
              <a:t>3</a:t>
            </a:fld>
            <a:endParaRPr lang="zh-CN" altLang="en-US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82F042-EC0B-4C96-A8CB-3EDB9CFC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数据集构造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95539C-116F-4FD0-8504-E9A302A0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820654"/>
              </p:ext>
            </p:extLst>
          </p:nvPr>
        </p:nvGraphicFramePr>
        <p:xfrm>
          <a:off x="323528" y="3573016"/>
          <a:ext cx="8208912" cy="2789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3280">
                  <a:extLst>
                    <a:ext uri="{9D8B030D-6E8A-4147-A177-3AD203B41FA5}">
                      <a16:colId xmlns:a16="http://schemas.microsoft.com/office/drawing/2014/main" val="3920446671"/>
                    </a:ext>
                  </a:extLst>
                </a:gridCol>
                <a:gridCol w="785207">
                  <a:extLst>
                    <a:ext uri="{9D8B030D-6E8A-4147-A177-3AD203B41FA5}">
                      <a16:colId xmlns:a16="http://schemas.microsoft.com/office/drawing/2014/main" val="3009931517"/>
                    </a:ext>
                  </a:extLst>
                </a:gridCol>
                <a:gridCol w="767226">
                  <a:extLst>
                    <a:ext uri="{9D8B030D-6E8A-4147-A177-3AD203B41FA5}">
                      <a16:colId xmlns:a16="http://schemas.microsoft.com/office/drawing/2014/main" val="716238568"/>
                    </a:ext>
                  </a:extLst>
                </a:gridCol>
                <a:gridCol w="885360">
                  <a:extLst>
                    <a:ext uri="{9D8B030D-6E8A-4147-A177-3AD203B41FA5}">
                      <a16:colId xmlns:a16="http://schemas.microsoft.com/office/drawing/2014/main" val="1647754275"/>
                    </a:ext>
                  </a:extLst>
                </a:gridCol>
                <a:gridCol w="947044">
                  <a:extLst>
                    <a:ext uri="{9D8B030D-6E8A-4147-A177-3AD203B41FA5}">
                      <a16:colId xmlns:a16="http://schemas.microsoft.com/office/drawing/2014/main" val="3275229691"/>
                    </a:ext>
                  </a:extLst>
                </a:gridCol>
              </a:tblGrid>
              <a:tr h="6795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直刀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剪刀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打火机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汽油</a:t>
                      </a:r>
                      <a:endParaRPr lang="en-US" altLang="zh-CN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压力棒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弹弓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手铐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指甲油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移动电源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zh-CN" alt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鞭炮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domain1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596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85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domain2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domain3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95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814337819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domain4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750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459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48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domain5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1457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410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61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165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83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93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altLang="zh-CN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domain6</a:t>
                      </a:r>
                      <a:endParaRPr lang="en-US" sz="1200" b="0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548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536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104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472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69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ClrTx/>
                        <a:buSzTx/>
                        <a:buFontTx/>
                        <a:tabLst>
                          <a:tab pos="2560320" algn="l"/>
                        </a:tabLs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93808414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882F38C-A3B4-4C6E-B6FC-1E89C687C4D0}"/>
              </a:ext>
            </a:extLst>
          </p:cNvPr>
          <p:cNvSpPr/>
          <p:nvPr/>
        </p:nvSpPr>
        <p:spPr>
          <a:xfrm>
            <a:off x="6660232" y="3526185"/>
            <a:ext cx="977280" cy="30243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BF53F4-C254-40FD-A3F7-C94A631FF0EE}"/>
              </a:ext>
            </a:extLst>
          </p:cNvPr>
          <p:cNvSpPr/>
          <p:nvPr/>
        </p:nvSpPr>
        <p:spPr>
          <a:xfrm>
            <a:off x="2320753" y="3429000"/>
            <a:ext cx="864096" cy="309634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BD6ECDD-B177-4CF1-B9A1-49D4EBC61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95288"/>
              </p:ext>
            </p:extLst>
          </p:nvPr>
        </p:nvGraphicFramePr>
        <p:xfrm>
          <a:off x="1625967" y="1024263"/>
          <a:ext cx="5241508" cy="2344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4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2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7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2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7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52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0188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HiXray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gridSpan="8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4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危险品种类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5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不带芯充电宝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带电芯充电宝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水杯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电脑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手机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平板电脑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化妆品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非金属打火机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训练集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9919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6216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2471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8046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43204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3921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7969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706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测试集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2502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1572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621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1996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10631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997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1980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177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zh-CN" alt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合计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12421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7788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3092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10042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53835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4918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9949</a:t>
                      </a:r>
                      <a:endParaRPr lang="zh-CN" altLang="en-US" sz="1200" b="1" kern="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2560320" algn="l"/>
                        </a:tabLs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883</a:t>
                      </a:r>
                      <a:endParaRPr lang="zh-CN" altLang="en-US" sz="1200" b="1" kern="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317BF2E-8A72-464A-A425-96D9B4B64A69}"/>
              </a:ext>
            </a:extLst>
          </p:cNvPr>
          <p:cNvSpPr txBox="1"/>
          <p:nvPr/>
        </p:nvSpPr>
        <p:spPr>
          <a:xfrm>
            <a:off x="250825" y="1916832"/>
            <a:ext cx="1080815" cy="369332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BF0BE3-8BFD-4C17-AB9E-818002638365}"/>
              </a:ext>
            </a:extLst>
          </p:cNvPr>
          <p:cNvSpPr txBox="1"/>
          <p:nvPr/>
        </p:nvSpPr>
        <p:spPr>
          <a:xfrm>
            <a:off x="241325" y="3131676"/>
            <a:ext cx="1265163" cy="369332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多目标域</a:t>
            </a:r>
          </a:p>
        </p:txBody>
      </p:sp>
    </p:spTree>
    <p:extLst>
      <p:ext uri="{BB962C8B-B14F-4D97-AF65-F5344CB8AC3E}">
        <p14:creationId xmlns:p14="http://schemas.microsoft.com/office/powerpoint/2010/main" val="323530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F0F0F0"/>
                </a:solidFill>
                <a:effectLst/>
                <a:latin typeface="-apple-system"/>
              </a:rPr>
              <a:t>Adapting Object Detectors via Selective Cross-Domain Alignment</a:t>
            </a:r>
            <a:r>
              <a:rPr lang="en-US" altLang="zh-CN" dirty="0">
                <a:solidFill>
                  <a:srgbClr val="F0F0F0"/>
                </a:solidFill>
                <a:latin typeface="-apple-system"/>
              </a:rPr>
              <a:t>(CVPR 2019)</a:t>
            </a:r>
            <a:endParaRPr lang="en-US" altLang="zh-CN" b="1" i="0" dirty="0">
              <a:solidFill>
                <a:srgbClr val="F0F0F0"/>
              </a:solidFill>
              <a:effectLst/>
              <a:latin typeface="-apple-system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sz="1500" dirty="0"/>
              <a:t>思想：对齐目标物体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1.</a:t>
            </a:r>
            <a:r>
              <a:rPr lang="zh-CN" altLang="en-US" sz="1500" dirty="0"/>
              <a:t>对</a:t>
            </a:r>
            <a:r>
              <a:rPr lang="en-US" altLang="zh-CN" sz="1500" dirty="0"/>
              <a:t>RPN</a:t>
            </a:r>
            <a:r>
              <a:rPr lang="zh-CN" altLang="en-US" sz="1500" dirty="0"/>
              <a:t>输出的</a:t>
            </a:r>
            <a:r>
              <a:rPr lang="en-US" altLang="zh-CN" sz="1500" dirty="0"/>
              <a:t>proposal</a:t>
            </a:r>
            <a:r>
              <a:rPr lang="zh-CN" altLang="en-US" sz="1500" dirty="0"/>
              <a:t>进行聚类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2.</a:t>
            </a:r>
            <a:r>
              <a:rPr lang="zh-CN" altLang="en-US" sz="1500" dirty="0"/>
              <a:t>对聚类结果重新分配权重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3.</a:t>
            </a:r>
            <a:r>
              <a:rPr lang="zh-CN" altLang="en-US" sz="1500" dirty="0"/>
              <a:t>通过生成器生成</a:t>
            </a:r>
            <a:r>
              <a:rPr lang="en-US" altLang="zh-CN" sz="1500" dirty="0"/>
              <a:t>patch</a:t>
            </a:r>
            <a:r>
              <a:rPr lang="zh-CN" altLang="en-US" sz="1500" dirty="0"/>
              <a:t>，判别器判别真假</a:t>
            </a:r>
            <a:endParaRPr lang="en-US" altLang="zh-CN" sz="15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94D64B-5941-4D24-93C2-DBF99913B0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97" y="3085681"/>
            <a:ext cx="5996555" cy="26604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8A44C6-DC40-4C9E-9376-688F95F8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21" y="1553618"/>
            <a:ext cx="5269479" cy="1433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44FE73-57AF-463F-BBB1-27E4E091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69" y="3586093"/>
            <a:ext cx="5445288" cy="17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F0F0F0"/>
                </a:solidFill>
                <a:effectLst/>
                <a:latin typeface="-apple-system"/>
              </a:rPr>
              <a:t>Cross-domain Detection via Graph-induced Prototype Alignment</a:t>
            </a:r>
            <a:r>
              <a:rPr lang="en-US" altLang="zh-CN" dirty="0">
                <a:solidFill>
                  <a:srgbClr val="F0F0F0"/>
                </a:solidFill>
                <a:latin typeface="-apple-system"/>
              </a:rPr>
              <a:t>(CVPR 2020)</a:t>
            </a:r>
            <a:endParaRPr lang="en-US" altLang="zh-CN" b="1" i="0" dirty="0">
              <a:solidFill>
                <a:srgbClr val="F0F0F0"/>
              </a:solidFill>
              <a:effectLst/>
              <a:latin typeface="-apple-system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sz="1500" dirty="0"/>
              <a:t>思想：对齐目标物体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1.</a:t>
            </a:r>
            <a:r>
              <a:rPr lang="zh-CN" altLang="en-US" sz="1500" dirty="0"/>
              <a:t>对</a:t>
            </a:r>
            <a:r>
              <a:rPr lang="en-US" altLang="zh-CN" sz="1500" dirty="0"/>
              <a:t>RPN</a:t>
            </a:r>
            <a:r>
              <a:rPr lang="zh-CN" altLang="en-US" sz="1500" dirty="0"/>
              <a:t>输出的</a:t>
            </a:r>
            <a:r>
              <a:rPr lang="en-US" altLang="zh-CN" sz="1500" dirty="0"/>
              <a:t>proposal</a:t>
            </a:r>
            <a:r>
              <a:rPr lang="zh-CN" altLang="en-US" sz="1500" dirty="0"/>
              <a:t>进行</a:t>
            </a:r>
            <a:r>
              <a:rPr lang="en-US" altLang="zh-CN" sz="1500" dirty="0"/>
              <a:t>GCN</a:t>
            </a:r>
            <a:r>
              <a:rPr lang="zh-CN" altLang="en-US" sz="1500" dirty="0"/>
              <a:t>聚合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2.</a:t>
            </a:r>
            <a:r>
              <a:rPr lang="zh-CN" altLang="en-US" sz="1500" dirty="0"/>
              <a:t>将多模态信息合并到原型中（实例</a:t>
            </a:r>
            <a:r>
              <a:rPr lang="en-US" altLang="zh-CN" sz="1500" dirty="0"/>
              <a:t>-&gt;</a:t>
            </a:r>
            <a:r>
              <a:rPr lang="zh-CN" altLang="en-US" sz="1500" dirty="0"/>
              <a:t>类的原型）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3.</a:t>
            </a:r>
            <a:r>
              <a:rPr lang="zh-CN" altLang="en-US" sz="1500" dirty="0"/>
              <a:t>缩小不同域同一类别的距离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4.</a:t>
            </a:r>
            <a:r>
              <a:rPr lang="zh-CN" altLang="en-US" sz="1500" dirty="0"/>
              <a:t>样本少的类权重更高，解决类不平衡问题</a:t>
            </a:r>
            <a:endParaRPr lang="en-US" altLang="zh-CN" sz="15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7C1A4A-D393-4BAB-B095-DFFF7BA2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1" y="3088026"/>
            <a:ext cx="5637858" cy="2682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3615AE-5F30-4394-92CF-31BE0C56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35" y="1706406"/>
            <a:ext cx="4210176" cy="13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576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10676</TotalTime>
  <Words>403</Words>
  <Application>Microsoft Office PowerPoint</Application>
  <PresentationFormat>全屏显示(4:3)</PresentationFormat>
  <Paragraphs>175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-apple-system</vt:lpstr>
      <vt:lpstr>CYuen2HKS-Light</vt:lpstr>
      <vt:lpstr>方正兰亭特黑_SC</vt:lpstr>
      <vt:lpstr>黑体</vt:lpstr>
      <vt:lpstr>宋体</vt:lpstr>
      <vt:lpstr>Microsoft YaHei</vt:lpstr>
      <vt:lpstr>Microsoft YaHei</vt:lpstr>
      <vt:lpstr>Arial</vt:lpstr>
      <vt:lpstr>Franklin Gothic Book</vt:lpstr>
      <vt:lpstr>Franklin Gothic Medium</vt:lpstr>
      <vt:lpstr>Times New Roman</vt:lpstr>
      <vt:lpstr>Wingdings</vt:lpstr>
      <vt:lpstr>Wingdings 2</vt:lpstr>
      <vt:lpstr>1_自定义设计方案</vt:lpstr>
      <vt:lpstr>2_自定义设计方案</vt:lpstr>
      <vt:lpstr>PowerPoint 演示文稿</vt:lpstr>
      <vt:lpstr>自然场景迁移</vt:lpstr>
      <vt:lpstr>数据集构造</vt:lpstr>
      <vt:lpstr>Adapting Object Detectors via Selective Cross-Domain Alignment(CVPR 2019)</vt:lpstr>
      <vt:lpstr>Cross-domain Detection via Graph-induced Prototype Alignment(CVPR 2020)</vt:lpstr>
    </vt:vector>
  </TitlesOfParts>
  <Company>茁力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综合组网机理与演示验证</dc:title>
  <dc:creator>Xianbin Cao</dc:creator>
  <cp:lastModifiedBy>李 海南</cp:lastModifiedBy>
  <cp:revision>3834</cp:revision>
  <cp:lastPrinted>2016-10-25T06:01:00Z</cp:lastPrinted>
  <dcterms:created xsi:type="dcterms:W3CDTF">2015-05-07T17:29:00Z</dcterms:created>
  <dcterms:modified xsi:type="dcterms:W3CDTF">2021-04-21T09:48:17Z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